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6"/>
  </p:notesMasterIdLst>
  <p:sldIdLst>
    <p:sldId id="256" r:id="rId2"/>
    <p:sldId id="348" r:id="rId3"/>
    <p:sldId id="349" r:id="rId4"/>
    <p:sldId id="340" r:id="rId5"/>
    <p:sldId id="336" r:id="rId6"/>
    <p:sldId id="337" r:id="rId7"/>
    <p:sldId id="350" r:id="rId8"/>
    <p:sldId id="338" r:id="rId9"/>
    <p:sldId id="339" r:id="rId10"/>
    <p:sldId id="341" r:id="rId11"/>
    <p:sldId id="342" r:id="rId12"/>
    <p:sldId id="343" r:id="rId13"/>
    <p:sldId id="352" r:id="rId14"/>
    <p:sldId id="328" r:id="rId15"/>
    <p:sldId id="330" r:id="rId16"/>
    <p:sldId id="335" r:id="rId17"/>
    <p:sldId id="331" r:id="rId18"/>
    <p:sldId id="333" r:id="rId19"/>
    <p:sldId id="334" r:id="rId20"/>
    <p:sldId id="308" r:id="rId21"/>
    <p:sldId id="324" r:id="rId22"/>
    <p:sldId id="319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23" r:id="rId31"/>
    <p:sldId id="307" r:id="rId32"/>
    <p:sldId id="303" r:id="rId33"/>
    <p:sldId id="287" r:id="rId34"/>
    <p:sldId id="288" r:id="rId35"/>
    <p:sldId id="305" r:id="rId36"/>
    <p:sldId id="292" r:id="rId37"/>
    <p:sldId id="294" r:id="rId38"/>
    <p:sldId id="290" r:id="rId39"/>
    <p:sldId id="296" r:id="rId40"/>
    <p:sldId id="298" r:id="rId41"/>
    <p:sldId id="299" r:id="rId42"/>
    <p:sldId id="302" r:id="rId43"/>
    <p:sldId id="286" r:id="rId44"/>
    <p:sldId id="326" r:id="rId45"/>
    <p:sldId id="275" r:id="rId46"/>
    <p:sldId id="276" r:id="rId47"/>
    <p:sldId id="277" r:id="rId48"/>
    <p:sldId id="278" r:id="rId49"/>
    <p:sldId id="282" r:id="rId50"/>
    <p:sldId id="281" r:id="rId51"/>
    <p:sldId id="279" r:id="rId52"/>
    <p:sldId id="280" r:id="rId53"/>
    <p:sldId id="327" r:id="rId54"/>
    <p:sldId id="272" r:id="rId55"/>
    <p:sldId id="257" r:id="rId56"/>
    <p:sldId id="258" r:id="rId57"/>
    <p:sldId id="260" r:id="rId58"/>
    <p:sldId id="273" r:id="rId59"/>
    <p:sldId id="261" r:id="rId60"/>
    <p:sldId id="263" r:id="rId61"/>
    <p:sldId id="264" r:id="rId62"/>
    <p:sldId id="265" r:id="rId63"/>
    <p:sldId id="267" r:id="rId64"/>
    <p:sldId id="268" r:id="rId6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ex06" id="{43E3A1CD-BFC4-4316-96F3-14536772B11F}">
          <p14:sldIdLst>
            <p14:sldId id="348"/>
            <p14:sldId id="349"/>
            <p14:sldId id="340"/>
            <p14:sldId id="336"/>
            <p14:sldId id="337"/>
            <p14:sldId id="350"/>
            <p14:sldId id="338"/>
            <p14:sldId id="339"/>
            <p14:sldId id="341"/>
            <p14:sldId id="342"/>
            <p14:sldId id="343"/>
            <p14:sldId id="352"/>
          </p14:sldIdLst>
        </p14:section>
        <p14:section name="ex05" id="{01AFAF58-7E6D-42DF-A1D0-99A3F14FDC34}">
          <p14:sldIdLst>
            <p14:sldId id="328"/>
            <p14:sldId id="330"/>
            <p14:sldId id="335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2915" autoAdjust="0"/>
  </p:normalViewPr>
  <p:slideViewPr>
    <p:cSldViewPr snapToGrid="0">
      <p:cViewPr varScale="1">
        <p:scale>
          <a:sx n="88" d="100"/>
          <a:sy n="88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07892-8F34-4E95-8799-6E441455CF31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36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assignmen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aculty.cs.niu.edu/~mcmahon/CS241/Notes/reading_declaration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Řetězce v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Pole</a:t>
            </a:r>
            <a:r>
              <a:rPr lang="cs-CZ" dirty="0" smtClean="0"/>
              <a:t> jsou (z pohledu překladače) jen </a:t>
            </a:r>
            <a:r>
              <a:rPr lang="en-US" dirty="0" err="1" smtClean="0"/>
              <a:t>zvl</a:t>
            </a:r>
            <a:r>
              <a:rPr lang="cs-CZ" dirty="0" smtClean="0"/>
              <a:t>áštní druh </a:t>
            </a:r>
            <a:r>
              <a:rPr lang="en-US" dirty="0" err="1" smtClean="0"/>
              <a:t>ukazatel</a:t>
            </a:r>
            <a:r>
              <a:rPr lang="cs-CZ" dirty="0" smtClean="0"/>
              <a:t>e, který ukazuje na první element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char </a:t>
            </a:r>
            <a:r>
              <a:rPr lang="cs-CZ" dirty="0" smtClean="0">
                <a:latin typeface="Consolas" panose="020B0609020204030204" pitchFamily="49" charset="0"/>
              </a:rPr>
              <a:t>[]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~ </a:t>
            </a:r>
            <a:r>
              <a:rPr lang="en-US" dirty="0" smtClean="0">
                <a:latin typeface="Consolas" panose="020B0609020204030204" pitchFamily="49" charset="0"/>
              </a:rPr>
              <a:t>char *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[] = { 1, 2, 3 }; assert(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[0] == *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cs-CZ" dirty="0" smtClean="0"/>
              <a:t>řetěz</a:t>
            </a:r>
            <a:r>
              <a:rPr lang="en-US" dirty="0" err="1" smtClean="0"/>
              <a:t>ec</a:t>
            </a:r>
            <a:r>
              <a:rPr lang="cs-CZ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p</a:t>
            </a:r>
            <a:r>
              <a:rPr lang="cs-CZ" dirty="0" smtClean="0"/>
              <a:t>ole znaků </a:t>
            </a:r>
            <a:r>
              <a:rPr lang="en-US" dirty="0" smtClean="0">
                <a:latin typeface="Consolas" panose="020B0609020204030204" pitchFamily="49" charset="0"/>
              </a:rPr>
              <a:t>char[]</a:t>
            </a:r>
            <a:r>
              <a:rPr lang="en-US" dirty="0" smtClean="0"/>
              <a:t> </a:t>
            </a:r>
            <a:r>
              <a:rPr lang="cs-CZ" dirty="0" smtClean="0"/>
              <a:t>zakončené znakem </a:t>
            </a:r>
            <a:r>
              <a:rPr lang="en-US" dirty="0" smtClean="0">
                <a:latin typeface="Consolas" panose="020B0609020204030204" pitchFamily="49" charset="0"/>
              </a:rPr>
              <a:t>‘\0’</a:t>
            </a:r>
            <a:endParaRPr lang="en-US" dirty="0" smtClean="0"/>
          </a:p>
          <a:p>
            <a:pPr lvl="1"/>
            <a:r>
              <a:rPr lang="cs-CZ" dirty="0" smtClean="0"/>
              <a:t>Př.: 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char </a:t>
            </a:r>
            <a:r>
              <a:rPr lang="cs-CZ" dirty="0" smtClean="0">
                <a:latin typeface="Consolas" panose="020B0609020204030204" pitchFamily="49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</a:rPr>
              <a:t>*=“</a:t>
            </a:r>
            <a:r>
              <a:rPr lang="cs-CZ" dirty="0" smtClean="0">
                <a:latin typeface="Consolas" panose="020B0609020204030204" pitchFamily="49" charset="0"/>
              </a:rPr>
              <a:t>ARDUINO“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/>
              <a:t>Pr</a:t>
            </a:r>
            <a:r>
              <a:rPr lang="cs-CZ" dirty="0" smtClean="0"/>
              <a:t>áce s řetězci pomocí ukazatelů</a:t>
            </a:r>
          </a:p>
          <a:p>
            <a:endParaRPr lang="en-US" dirty="0" smtClean="0"/>
          </a:p>
          <a:p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79059" y="4001294"/>
          <a:ext cx="4677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715">
                  <a:extLst>
                    <a:ext uri="{9D8B030D-6E8A-4147-A177-3AD203B41FA5}">
                      <a16:colId xmlns:a16="http://schemas.microsoft.com/office/drawing/2014/main" val="242267901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746129808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673764342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41223686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0217906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1606140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3577801075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716598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‘\0’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468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55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</a:t>
            </a:r>
            <a:r>
              <a:rPr lang="cs-CZ" dirty="0" smtClean="0"/>
              <a:t>áce s ukazateli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Ukazatelová aritmetika </a:t>
            </a:r>
            <a:r>
              <a:rPr lang="en-US" dirty="0" smtClean="0"/>
              <a:t>(+, -, ++, --, …)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[0]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*(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+ 3)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[3]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++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--, 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++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26412" y="4485679"/>
          <a:ext cx="5948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556666874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26378118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208331343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46411421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87056102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35465153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1066376176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03909546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74150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4967632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Box 8"/>
          <p:cNvSpPr txBox="1"/>
          <p:nvPr/>
        </p:nvSpPr>
        <p:spPr>
          <a:xfrm>
            <a:off x="4906018" y="5444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</a:rPr>
              <a:t>arr</a:t>
            </a:r>
            <a:endParaRPr lang="cs-CZ" sz="2000" dirty="0">
              <a:latin typeface="Consolas" panose="020B0609020204030204" pitchFamily="49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697877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5508582" y="5461687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err="1" smtClean="0">
                <a:latin typeface="Consolas" panose="020B0609020204030204" pitchFamily="49" charset="0"/>
              </a:rPr>
              <a:t>arr</a:t>
            </a:r>
            <a:r>
              <a:rPr lang="en-US" sz="1900" dirty="0" smtClean="0">
                <a:latin typeface="Consolas" panose="020B0609020204030204" pitchFamily="49" charset="0"/>
              </a:rPr>
              <a:t>++</a:t>
            </a:r>
            <a:endParaRPr lang="cs-CZ" sz="1900" dirty="0">
              <a:latin typeface="Consolas" panose="020B0609020204030204" pitchFamily="49" charset="0"/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089801" y="3669957"/>
            <a:ext cx="2521962" cy="807135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818" y="3734305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>
                <a:latin typeface="Consolas" panose="020B0609020204030204" pitchFamily="49" charset="0"/>
              </a:rPr>
              <a:t>arr+3</a:t>
            </a:r>
            <a:endParaRPr lang="cs-CZ" sz="19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0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Počítání délky řetězce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 != ‘\0’)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++)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</a:t>
            </a:r>
            <a:r>
              <a:rPr lang="en-US" dirty="0" smtClean="0">
                <a:latin typeface="Consolas" panose="020B0609020204030204" pitchFamily="49" charset="0"/>
              </a:rPr>
              <a:t>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print(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</a:t>
            </a:r>
            <a:r>
              <a:rPr lang="en-US" dirty="0" smtClean="0">
                <a:latin typeface="Consolas" panose="020B0609020204030204" pitchFamily="49" charset="0"/>
              </a:rPr>
              <a:t>(“Arduino”),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(“Arduino”)); // 7, 7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974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8094"/>
          </a:xfrm>
        </p:spPr>
        <p:txBody>
          <a:bodyPr anchor="ctr">
            <a:noAutofit/>
          </a:bodyPr>
          <a:lstStyle/>
          <a:p>
            <a:r>
              <a:rPr lang="en-US" sz="4000" dirty="0"/>
              <a:t>Any fool can write code that a computer can understand. Good programmers write code that humans can understand.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2786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Čím dál tím hezčí kód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</a:p>
          <a:p>
            <a:r>
              <a:rPr lang="cs-CZ" dirty="0" smtClean="0">
                <a:sym typeface="Wingdings" panose="05000000000000000000" pitchFamily="2" charset="2"/>
              </a:rPr>
              <a:t>Motivace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cs-CZ" dirty="0" smtClean="0">
                <a:sym typeface="Wingdings" panose="05000000000000000000" pitchFamily="2" charset="2"/>
              </a:rPr>
              <a:t>Velké vs. 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cs-CZ" dirty="0" smtClean="0">
                <a:sym typeface="Wingdings" panose="05000000000000000000" pitchFamily="2" charset="2"/>
              </a:rPr>
              <a:t>alé projekty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McConnell</a:t>
            </a:r>
            <a:r>
              <a:rPr lang="en-US" dirty="0">
                <a:sym typeface="Wingdings" panose="05000000000000000000" pitchFamily="2" charset="2"/>
              </a:rPr>
              <a:t>, S. "</a:t>
            </a:r>
            <a:r>
              <a:rPr lang="en-US" dirty="0" err="1">
                <a:sym typeface="Wingdings" panose="05000000000000000000" pitchFamily="2" charset="2"/>
              </a:rPr>
              <a:t>Dokonalý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kód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Umění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programování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techniky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tvorby</a:t>
            </a:r>
            <a:r>
              <a:rPr lang="en-US" dirty="0">
                <a:sym typeface="Wingdings" panose="05000000000000000000" pitchFamily="2" charset="2"/>
              </a:rPr>
              <a:t> software"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85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Funny quotes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</a:t>
            </a:r>
            <a:r>
              <a:rPr lang="en-US" dirty="0"/>
              <a:t>code as if the guy who ends up maintaining your code will be a violent psychopath who knows where you live. (Martin Golding</a:t>
            </a:r>
            <a:r>
              <a:rPr lang="en-US" dirty="0" smtClean="0"/>
              <a:t>)</a:t>
            </a:r>
          </a:p>
          <a:p>
            <a:r>
              <a:rPr lang="en-US" dirty="0"/>
              <a:t>When a programming language is created that allows programmers to program in simple English, it will be discovered that programmers cannot speak English. (Anonymous Linguist)</a:t>
            </a:r>
          </a:p>
          <a:p>
            <a:r>
              <a:rPr lang="en-US" dirty="0"/>
              <a:t>Any fool can write code that a computer can understand. Good programmers write code that humans can understand</a:t>
            </a:r>
            <a:r>
              <a:rPr lang="en-US" dirty="0" smtClean="0"/>
              <a:t>.</a:t>
            </a:r>
          </a:p>
          <a:p>
            <a:r>
              <a:rPr lang="en-US" dirty="0"/>
              <a:t>Any code of your own that you haven't looked at for six or more months might as well have been written by someone else. (</a:t>
            </a:r>
            <a:r>
              <a:rPr lang="en-US" dirty="0" err="1"/>
              <a:t>Eagleson's</a:t>
            </a:r>
            <a:r>
              <a:rPr lang="en-US" dirty="0"/>
              <a:t> law)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8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 smtClean="0"/>
              <a:t>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48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Organizace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Poslední „oficiální“ cvičení</a:t>
            </a:r>
          </a:p>
          <a:p>
            <a:pPr lvl="1"/>
            <a:r>
              <a:rPr lang="cs-CZ" dirty="0" smtClean="0"/>
              <a:t>24.5. konzultace</a:t>
            </a:r>
          </a:p>
          <a:p>
            <a:r>
              <a:rPr lang="cs-CZ" dirty="0" smtClean="0"/>
              <a:t>Feedback na úkoly mailem</a:t>
            </a:r>
          </a:p>
          <a:p>
            <a:r>
              <a:rPr lang="cs-CZ" dirty="0" smtClean="0"/>
              <a:t>Zápočet</a:t>
            </a:r>
          </a:p>
          <a:p>
            <a:pPr lvl="1"/>
            <a:r>
              <a:rPr lang="cs-CZ" dirty="0" smtClean="0"/>
              <a:t>Odevzdané </a:t>
            </a:r>
            <a:r>
              <a:rPr lang="en-US" dirty="0" smtClean="0"/>
              <a:t>&amp; </a:t>
            </a:r>
            <a:r>
              <a:rPr lang="cs-CZ" dirty="0" smtClean="0"/>
              <a:t>opravené malé domácí úkoly</a:t>
            </a:r>
          </a:p>
          <a:p>
            <a:pPr lvl="1"/>
            <a:r>
              <a:rPr lang="cs-CZ" dirty="0" smtClean="0"/>
              <a:t>Velký domácí úkol</a:t>
            </a:r>
          </a:p>
          <a:p>
            <a:pPr lvl="2"/>
            <a:r>
              <a:rPr lang="cs-CZ" dirty="0" smtClean="0">
                <a:hlinkClick r:id="rId2"/>
              </a:rPr>
              <a:t>https</a:t>
            </a:r>
            <a:r>
              <a:rPr lang="cs-CZ" dirty="0">
                <a:hlinkClick r:id="rId2"/>
              </a:rPr>
              <a:t>://www.ksi.mff.cuni.cz/teaching/nswi170-web/#@</a:t>
            </a:r>
            <a:r>
              <a:rPr lang="cs-CZ" dirty="0" smtClean="0">
                <a:hlinkClick r:id="rId2"/>
              </a:rPr>
              <a:t>tab_assignments</a:t>
            </a:r>
            <a:endParaRPr lang="cs-CZ" dirty="0" smtClean="0"/>
          </a:p>
          <a:p>
            <a:pPr lvl="2"/>
            <a:endParaRPr lang="cs-CZ" dirty="0" smtClean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726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1"/>
            <a:ext cx="10515600" cy="1325563"/>
          </a:xfrm>
        </p:spPr>
        <p:txBody>
          <a:bodyPr/>
          <a:lstStyle/>
          <a:p>
            <a:r>
              <a:rPr lang="cs-CZ" dirty="0" smtClean="0"/>
              <a:t>Ukazatele (pointers</a:t>
            </a:r>
            <a:r>
              <a:rPr lang="cs-CZ" dirty="0" smtClean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45" y="1330024"/>
            <a:ext cx="4846939" cy="48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65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Ukazatele</a:t>
            </a:r>
            <a:r>
              <a:rPr lang="en-US" dirty="0" smtClean="0"/>
              <a:t> (pointers</a:t>
            </a:r>
            <a:r>
              <a:rPr lang="en-US" dirty="0" smtClean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6598"/>
          </a:xfrm>
        </p:spPr>
        <p:txBody>
          <a:bodyPr>
            <a:normAutofit fontScale="85000" lnSpcReduction="20000"/>
          </a:bodyPr>
          <a:lstStyle/>
          <a:p>
            <a:r>
              <a:rPr lang="cs-CZ" dirty="0" smtClean="0"/>
              <a:t>Jde o typ proměnných (podobně jako int, double, pole, ...)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typ </a:t>
            </a:r>
            <a:r>
              <a:rPr lang="en-US" b="1" dirty="0" smtClean="0">
                <a:latin typeface="Consolas" panose="020B0609020204030204" pitchFamily="49" charset="0"/>
              </a:rPr>
              <a:t>*</a:t>
            </a:r>
            <a:r>
              <a:rPr lang="en-US" dirty="0" err="1" smtClean="0">
                <a:latin typeface="Consolas" panose="020B0609020204030204" pitchFamily="49" charset="0"/>
              </a:rPr>
              <a:t>jmeno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P</a:t>
            </a:r>
            <a:r>
              <a:rPr lang="cs-CZ" dirty="0" smtClean="0"/>
              <a:t>řekladač kontroluje/zná typ, na který se ukazatel odkazuje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cs-CZ" dirty="0" smtClean="0"/>
              <a:t>říklady: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*p1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p1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char *p2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p2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char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**p3 = …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p3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ukazatel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na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Příklady použití:</a:t>
            </a:r>
          </a:p>
          <a:p>
            <a:pPr lvl="1"/>
            <a:r>
              <a:rPr lang="cs-CZ" dirty="0" smtClean="0"/>
              <a:t>při dynamické alokaci (ne v Arduinu)</a:t>
            </a:r>
          </a:p>
          <a:p>
            <a:pPr lvl="2"/>
            <a:r>
              <a:rPr lang="cs-CZ" dirty="0" smtClean="0"/>
              <a:t>malloc/new vrací ukazatele</a:t>
            </a:r>
          </a:p>
          <a:p>
            <a:pPr lvl="1"/>
            <a:r>
              <a:rPr lang="cs-CZ" dirty="0" smtClean="0"/>
              <a:t>práce s poli/řetězci</a:t>
            </a:r>
          </a:p>
          <a:p>
            <a:pPr lvl="2"/>
            <a:r>
              <a:rPr lang="cs-CZ" dirty="0"/>
              <a:t>p</a:t>
            </a:r>
            <a:r>
              <a:rPr lang="en-US" dirty="0" smtClean="0"/>
              <a:t>ole je </a:t>
            </a:r>
            <a:r>
              <a:rPr lang="en-US" dirty="0" err="1" smtClean="0"/>
              <a:t>vla</a:t>
            </a:r>
            <a:r>
              <a:rPr lang="cs-CZ" dirty="0" smtClean="0"/>
              <a:t>stně ukazatel na začátek</a:t>
            </a:r>
          </a:p>
          <a:p>
            <a:pPr lvl="1"/>
            <a:r>
              <a:rPr lang="cs-CZ" dirty="0" smtClean="0"/>
              <a:t>výstupní parameter z funkce</a:t>
            </a:r>
          </a:p>
          <a:p>
            <a:pPr lvl="2"/>
            <a:r>
              <a:rPr lang="cs-CZ" dirty="0"/>
              <a:t>v</a:t>
            </a:r>
            <a:r>
              <a:rPr lang="cs-CZ" dirty="0" smtClean="0"/>
              <a:t> C se všechny parametry předávají </a:t>
            </a:r>
            <a:r>
              <a:rPr lang="cs-CZ" dirty="0" smtClean="0"/>
              <a:t>hodnotou</a:t>
            </a:r>
            <a:endParaRPr lang="en-US" dirty="0" smtClean="0"/>
          </a:p>
          <a:p>
            <a:pPr lvl="2"/>
            <a:r>
              <a:rPr lang="en-US" dirty="0" smtClean="0"/>
              <a:t>v C++ </a:t>
            </a:r>
            <a:r>
              <a:rPr lang="cs-CZ" dirty="0" smtClean="0"/>
              <a:t>použít reference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090086"/>
            <a:ext cx="10515600" cy="226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Ukazatele (</a:t>
            </a:r>
            <a:r>
              <a:rPr lang="cs-CZ" dirty="0" smtClean="0"/>
              <a:t>pointers</a:t>
            </a:r>
            <a:r>
              <a:rPr lang="cs-CZ" dirty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Speciální operátor </a:t>
            </a:r>
            <a:r>
              <a:rPr lang="cs-CZ" b="1" dirty="0" smtClean="0"/>
              <a:t>&amp;</a:t>
            </a:r>
            <a:r>
              <a:rPr lang="cs-CZ" dirty="0" smtClean="0"/>
              <a:t> vrací adresu proměnné</a:t>
            </a:r>
          </a:p>
          <a:p>
            <a:pPr lvl="1"/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int x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3; 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&amp;x; </a:t>
            </a:r>
            <a:endParaRPr lang="cs-CZ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 smtClean="0">
                <a:latin typeface="Consolas" panose="020B0609020204030204" pitchFamily="49" charset="0"/>
              </a:rPr>
              <a:t>p_x</a:t>
            </a:r>
            <a:r>
              <a:rPr lang="en-US" dirty="0" smtClean="0"/>
              <a:t> </a:t>
            </a:r>
            <a:r>
              <a:rPr lang="en-US" dirty="0" err="1" smtClean="0"/>
              <a:t>nyn</a:t>
            </a:r>
            <a:r>
              <a:rPr lang="cs-CZ" dirty="0" smtClean="0"/>
              <a:t>í obsahuje adresu proměnné x</a:t>
            </a:r>
          </a:p>
          <a:p>
            <a:pPr lvl="2"/>
            <a:r>
              <a:rPr lang="cs-CZ" dirty="0" smtClean="0"/>
              <a:t>jinak řečeno: </a:t>
            </a:r>
            <a:r>
              <a:rPr lang="cs-CZ" dirty="0" smtClean="0">
                <a:latin typeface="Consolas" panose="020B0609020204030204" pitchFamily="49" charset="0"/>
              </a:rPr>
              <a:t>p_x </a:t>
            </a:r>
            <a:r>
              <a:rPr lang="cs-CZ" dirty="0" smtClean="0"/>
              <a:t>„ukazuje“ na proměnnou x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Pozor</a:t>
            </a:r>
            <a:r>
              <a:rPr lang="cs-CZ" dirty="0" smtClean="0"/>
              <a:t> v C++ má &amp; i jinou funkci – reference</a:t>
            </a:r>
          </a:p>
          <a:p>
            <a:r>
              <a:rPr lang="cs-CZ" dirty="0"/>
              <a:t>S</a:t>
            </a:r>
            <a:r>
              <a:rPr lang="en-US" dirty="0" err="1"/>
              <a:t>peci</a:t>
            </a:r>
            <a:r>
              <a:rPr lang="cs-CZ" dirty="0"/>
              <a:t>ální hodnota </a:t>
            </a:r>
            <a:r>
              <a:rPr lang="cs-CZ" dirty="0">
                <a:latin typeface="Consolas" panose="020B0609020204030204" pitchFamily="49" charset="0"/>
              </a:rPr>
              <a:t>nullptr</a:t>
            </a:r>
            <a:r>
              <a:rPr lang="cs-CZ" dirty="0"/>
              <a:t>, když „neukazuji na nic“</a:t>
            </a:r>
          </a:p>
          <a:p>
            <a:pPr lvl="1"/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int 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 </a:t>
            </a:r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= nullptr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</a:endParaRPr>
          </a:p>
          <a:p>
            <a:r>
              <a:rPr lang="cs-CZ" dirty="0" smtClean="0"/>
              <a:t>Operátor *</a:t>
            </a:r>
          </a:p>
          <a:p>
            <a:pPr lvl="1"/>
            <a:r>
              <a:rPr lang="cs-CZ" dirty="0" smtClean="0"/>
              <a:t>Přistup na hodnotu uloženou na adrese, která je v pointeru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x = 3;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Serial.print(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px)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cs-CZ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pPr lvl="1"/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375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číst deklarace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cs-CZ" dirty="0">
                <a:latin typeface="Consolas" panose="020B0609020204030204" pitchFamily="49" charset="0"/>
              </a:rPr>
              <a:t>*(*(**foo[][8</a:t>
            </a:r>
            <a:r>
              <a:rPr lang="cs-CZ" dirty="0" smtClean="0">
                <a:latin typeface="Consolas" panose="020B0609020204030204" pitchFamily="49" charset="0"/>
              </a:rPr>
              <a:t>])())[]; // </a:t>
            </a:r>
            <a:r>
              <a:rPr lang="cs-CZ" dirty="0" smtClean="0"/>
              <a:t>WTF???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Použít </a:t>
            </a:r>
            <a:r>
              <a:rPr lang="cs-CZ" dirty="0" smtClean="0">
                <a:latin typeface="Consolas" panose="020B0609020204030204" pitchFamily="49" charset="0"/>
              </a:rPr>
              <a:t>typedef/</a:t>
            </a:r>
            <a:r>
              <a:rPr lang="cs-CZ" b="1" dirty="0" smtClean="0">
                <a:latin typeface="Consolas" panose="020B0609020204030204" pitchFamily="49" charset="0"/>
              </a:rPr>
              <a:t>using</a:t>
            </a:r>
          </a:p>
          <a:p>
            <a:pPr lvl="2"/>
            <a:r>
              <a:rPr lang="cs-CZ" b="1" dirty="0" smtClean="0">
                <a:latin typeface="Consolas" panose="020B0609020204030204" pitchFamily="49" charset="0"/>
              </a:rPr>
              <a:t>using my_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cs-CZ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  <a:endParaRPr lang="en-US" b="1" dirty="0" smtClean="0">
              <a:latin typeface="Consolas" panose="020B0609020204030204" pitchFamily="49" charset="0"/>
            </a:endParaRPr>
          </a:p>
          <a:p>
            <a:pPr lvl="2"/>
            <a:r>
              <a:rPr lang="en-US" b="1" dirty="0" smtClean="0">
                <a:latin typeface="Consolas" panose="020B0609020204030204" pitchFamily="49" charset="0"/>
              </a:rPr>
              <a:t>using int_array256_t 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[256]</a:t>
            </a:r>
          </a:p>
          <a:p>
            <a:endParaRPr lang="cs-CZ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najít identifikátor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doprava (zastav se na závorce)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doleva (zastav se na závorce)</a:t>
            </a:r>
            <a:endParaRPr lang="en-US" dirty="0"/>
          </a:p>
          <a:p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Dal</a:t>
            </a:r>
            <a:r>
              <a:rPr lang="cs-CZ" dirty="0" smtClean="0"/>
              <a:t>ší zdroje</a:t>
            </a:r>
            <a:endParaRPr lang="en-US" dirty="0" smtClean="0"/>
          </a:p>
          <a:p>
            <a:pPr lvl="1"/>
            <a:r>
              <a:rPr lang="cs-CZ" dirty="0" smtClean="0"/>
              <a:t>Google</a:t>
            </a:r>
            <a:r>
              <a:rPr lang="en-US" dirty="0" smtClean="0"/>
              <a:t> it</a:t>
            </a:r>
            <a:r>
              <a:rPr lang="cs-CZ" dirty="0" smtClean="0"/>
              <a:t> („How to read declarations in C++</a:t>
            </a:r>
            <a:r>
              <a:rPr lang="en-US" smtClean="0"/>
              <a:t>”</a:t>
            </a:r>
            <a:r>
              <a:rPr lang="cs-CZ" smtClean="0"/>
              <a:t>)</a:t>
            </a:r>
            <a:endParaRPr lang="en-US" dirty="0" smtClean="0"/>
          </a:p>
          <a:p>
            <a:pPr lvl="1"/>
            <a:r>
              <a:rPr lang="cs-CZ" dirty="0">
                <a:hlinkClick r:id="rId2"/>
              </a:rPr>
              <a:t>http://faculty.cs.niu.edu/~</a:t>
            </a:r>
            <a:r>
              <a:rPr lang="cs-CZ" dirty="0" smtClean="0">
                <a:hlinkClick r:id="rId2"/>
              </a:rPr>
              <a:t>mcmahon/CS241/Notes/reading_declarations.html</a:t>
            </a:r>
            <a:endParaRPr lang="en-US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359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cs-CZ" dirty="0" smtClean="0"/>
              <a:t>Ukazatele (pointers) v paměti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87215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 smtClean="0">
                <a:solidFill>
                  <a:schemeClr val="accent1"/>
                </a:solidFill>
              </a:rPr>
              <a:t>int main</a:t>
            </a:r>
            <a:r>
              <a:rPr lang="en-US" dirty="0" smtClean="0">
                <a:solidFill>
                  <a:schemeClr val="accent1"/>
                </a:solidFill>
              </a:rPr>
              <a:t>() {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 = 2;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*pi = &amp;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;</a:t>
            </a:r>
            <a:r>
              <a:rPr lang="cs-CZ" dirty="0" smtClean="0">
                <a:solidFill>
                  <a:schemeClr val="accent1"/>
                </a:solidFill>
              </a:rPr>
              <a:t>  </a:t>
            </a:r>
            <a:br>
              <a:rPr lang="cs-CZ" dirty="0" smtClean="0">
                <a:solidFill>
                  <a:schemeClr val="accent1"/>
                </a:solidFill>
              </a:rPr>
            </a:br>
            <a:r>
              <a:rPr lang="cs-CZ" dirty="0" smtClean="0">
                <a:solidFill>
                  <a:schemeClr val="accent1"/>
                </a:solidFill>
              </a:rPr>
              <a:t>  int </a:t>
            </a:r>
            <a:r>
              <a:rPr lang="en-US" dirty="0" smtClean="0">
                <a:solidFill>
                  <a:schemeClr val="accent1"/>
                </a:solidFill>
              </a:rPr>
              <a:t>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 = &amp;pi;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); 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(pi);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(*pi);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104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cs-CZ" dirty="0" smtClean="0"/>
              <a:t>C</a:t>
            </a:r>
            <a:r>
              <a:rPr lang="en-US" dirty="0" smtClean="0"/>
              <a:t>o se </a:t>
            </a:r>
            <a:r>
              <a:rPr lang="en-US" dirty="0" err="1" smtClean="0"/>
              <a:t>stane</a:t>
            </a:r>
            <a:r>
              <a:rPr lang="en-US" dirty="0" smtClean="0"/>
              <a:t> </a:t>
            </a:r>
            <a:r>
              <a:rPr lang="en-US" dirty="0" err="1" smtClean="0"/>
              <a:t>pokud</a:t>
            </a:r>
            <a:r>
              <a:rPr lang="en-US" dirty="0" smtClean="0"/>
              <a:t> </a:t>
            </a:r>
            <a:r>
              <a:rPr lang="en-US" dirty="0" err="1" smtClean="0"/>
              <a:t>bychom</a:t>
            </a:r>
            <a:r>
              <a:rPr lang="en-US" dirty="0" smtClean="0"/>
              <a:t> </a:t>
            </a:r>
            <a:r>
              <a:rPr lang="en-US" dirty="0" err="1" smtClean="0"/>
              <a:t>zavolali</a:t>
            </a:r>
            <a:r>
              <a:rPr lang="en-US" dirty="0" smtClean="0"/>
              <a:t>: </a:t>
            </a:r>
            <a:r>
              <a:rPr lang="en-US" dirty="0" err="1" smtClean="0"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240160" y="2281329"/>
          <a:ext cx="417452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0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4687" y="3402335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4687" y="4159234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4686" y="3039760"/>
            <a:ext cx="694037" cy="2110065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8723" y="3928401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**</a:t>
            </a:r>
            <a:endParaRPr lang="cs-CZ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14685" y="3577034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403359" y="4353562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0403359" y="2281329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94177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en-US" dirty="0" err="1" smtClean="0"/>
              <a:t>Serial.print</a:t>
            </a:r>
            <a:r>
              <a:rPr lang="en-US" dirty="0" smtClean="0"/>
              <a:t>(*</a:t>
            </a:r>
            <a:r>
              <a:rPr lang="en-US" dirty="0" err="1" smtClean="0"/>
              <a:t>i</a:t>
            </a:r>
            <a:r>
              <a:rPr lang="en-US" dirty="0" smtClean="0"/>
              <a:t>);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80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2;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Program </a:t>
            </a:r>
            <a:r>
              <a:rPr lang="en-US" dirty="0" err="1" smtClean="0"/>
              <a:t>vr</a:t>
            </a:r>
            <a:r>
              <a:rPr lang="cs-CZ" dirty="0" smtClean="0"/>
              <a:t>átí hodnotu, která leží na adrese 2, kde může ležet cokoliv </a:t>
            </a:r>
            <a:r>
              <a:rPr lang="cs-CZ" dirty="0"/>
              <a:t>☠</a:t>
            </a:r>
            <a:endParaRPr lang="cs-CZ" dirty="0" smtClean="0"/>
          </a:p>
          <a:p>
            <a:r>
              <a:rPr lang="cs-CZ" dirty="0" smtClean="0"/>
              <a:t>Poznámka: překladáč vás to nenechá udělat, jelikož ví, že se jedná o číslo, na kterém nesmíte volat operátor *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33576" y="1418840"/>
          <a:ext cx="4050954" cy="46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1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5792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3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1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1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73205" y="1422177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0961878" y="2842055"/>
            <a:ext cx="321690" cy="9840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84530" y="3217160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5163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3794</Words>
  <Application>Microsoft Office PowerPoint</Application>
  <PresentationFormat>Widescreen</PresentationFormat>
  <Paragraphs>561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6. cvičení</vt:lpstr>
      <vt:lpstr>Organizace</vt:lpstr>
      <vt:lpstr>Ukazatele (pointers)</vt:lpstr>
      <vt:lpstr>Ukazatele (pointers)</vt:lpstr>
      <vt:lpstr>Ukazatele (pointers)</vt:lpstr>
      <vt:lpstr>Jak číst deklarace</vt:lpstr>
      <vt:lpstr>Ukazatele (pointers) v paměti</vt:lpstr>
      <vt:lpstr>Q: Serial.print(*i);</vt:lpstr>
      <vt:lpstr>Řetězce v C</vt:lpstr>
      <vt:lpstr>Práce s ukazateli</vt:lpstr>
      <vt:lpstr>Počítání délky řetězce</vt:lpstr>
      <vt:lpstr>Any fool can write code that a computer can understand. Good programmers write code that humans can understand.</vt:lpstr>
      <vt:lpstr>5. cvičení</vt:lpstr>
      <vt:lpstr>Feedback</vt:lpstr>
      <vt:lpstr>Funny quotes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231</cp:revision>
  <dcterms:created xsi:type="dcterms:W3CDTF">2020-02-24T09:50:47Z</dcterms:created>
  <dcterms:modified xsi:type="dcterms:W3CDTF">2021-05-10T10:13:17Z</dcterms:modified>
</cp:coreProperties>
</file>